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B2E"/>
    <a:srgbClr val="240202"/>
    <a:srgbClr val="F7F4E3"/>
    <a:srgbClr val="73C0BA"/>
    <a:srgbClr val="462300"/>
    <a:srgbClr val="42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64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100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81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34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29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6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6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87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3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181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2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159CE-1434-4ED3-BDFC-63708F70EA2A}" type="datetimeFigureOut">
              <a:rPr lang="ko-KR" altLang="en-US" smtClean="0"/>
              <a:t>2018-08-09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6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이등변 삼각형 27"/>
          <p:cNvSpPr/>
          <p:nvPr/>
        </p:nvSpPr>
        <p:spPr>
          <a:xfrm>
            <a:off x="32126" y="-47998"/>
            <a:ext cx="12192000" cy="6872332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30" name="그룹 29"/>
          <p:cNvGrpSpPr/>
          <p:nvPr/>
        </p:nvGrpSpPr>
        <p:grpSpPr>
          <a:xfrm>
            <a:off x="3832594" y="885068"/>
            <a:ext cx="4868346" cy="4471068"/>
            <a:chOff x="3852144" y="959330"/>
            <a:chExt cx="4584138" cy="4471068"/>
          </a:xfrm>
        </p:grpSpPr>
        <p:sp>
          <p:nvSpPr>
            <p:cNvPr id="31" name="타원 30"/>
            <p:cNvSpPr/>
            <p:nvPr/>
          </p:nvSpPr>
          <p:spPr>
            <a:xfrm>
              <a:off x="4040156" y="1102369"/>
              <a:ext cx="3972497" cy="3972497"/>
            </a:xfrm>
            <a:prstGeom prst="ellipse">
              <a:avLst/>
            </a:prstGeom>
            <a:solidFill>
              <a:srgbClr val="F7F4E3"/>
            </a:solidFill>
            <a:ln w="1111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264261" y="1373126"/>
              <a:ext cx="3498810" cy="3498810"/>
            </a:xfrm>
            <a:prstGeom prst="ellipse">
              <a:avLst/>
            </a:prstGeom>
            <a:solidFill>
              <a:srgbClr val="F7F4E3"/>
            </a:solidFill>
            <a:ln w="1270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원호 32"/>
            <p:cNvSpPr/>
            <p:nvPr/>
          </p:nvSpPr>
          <p:spPr>
            <a:xfrm rot="7512704">
              <a:off x="3852144" y="959330"/>
              <a:ext cx="4337115" cy="4337115"/>
            </a:xfrm>
            <a:prstGeom prst="arc">
              <a:avLst>
                <a:gd name="adj1" fmla="val 16200000"/>
                <a:gd name="adj2" fmla="val 2197969"/>
              </a:avLst>
            </a:prstGeom>
            <a:ln w="82550">
              <a:solidFill>
                <a:srgbClr val="F7F4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원호 33"/>
            <p:cNvSpPr/>
            <p:nvPr/>
          </p:nvSpPr>
          <p:spPr>
            <a:xfrm rot="21253438">
              <a:off x="3877654" y="1000196"/>
              <a:ext cx="4289797" cy="4289797"/>
            </a:xfrm>
            <a:prstGeom prst="arc">
              <a:avLst>
                <a:gd name="adj1" fmla="val 12693145"/>
                <a:gd name="adj2" fmla="val 2318383"/>
              </a:avLst>
            </a:prstGeom>
            <a:ln w="1905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원호 34"/>
            <p:cNvSpPr/>
            <p:nvPr/>
          </p:nvSpPr>
          <p:spPr>
            <a:xfrm rot="21326379">
              <a:off x="3979526" y="1083866"/>
              <a:ext cx="4456756" cy="4346532"/>
            </a:xfrm>
            <a:prstGeom prst="arc">
              <a:avLst>
                <a:gd name="adj1" fmla="val 21422527"/>
                <a:gd name="adj2" fmla="val 2197969"/>
              </a:avLst>
            </a:prstGeom>
            <a:ln w="63500">
              <a:solidFill>
                <a:srgbClr val="E05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218547" y="2253373"/>
            <a:ext cx="3849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코딩교육</a:t>
            </a:r>
            <a:r>
              <a:rPr lang="en-US" altLang="ko-KR" sz="40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</a:p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어떻게 해야 할까</a:t>
            </a:r>
            <a:endParaRPr lang="en-US" altLang="ko-KR" sz="4000" dirty="0" smtClean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346" y="5955113"/>
            <a:ext cx="8158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이천양정여자고등학교 김가연 안선영</a:t>
            </a:r>
            <a:endParaRPr lang="en-US" altLang="ko-KR" sz="3600" dirty="0" smtClean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20" y="4489798"/>
            <a:ext cx="1904762" cy="2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그룹 47"/>
          <p:cNvGrpSpPr/>
          <p:nvPr/>
        </p:nvGrpSpPr>
        <p:grpSpPr>
          <a:xfrm>
            <a:off x="-1" y="0"/>
            <a:ext cx="12192001" cy="6906586"/>
            <a:chOff x="-1" y="0"/>
            <a:chExt cx="12192001" cy="6906586"/>
          </a:xfrm>
        </p:grpSpPr>
        <p:sp>
          <p:nvSpPr>
            <p:cNvPr id="50" name="이등변 삼각형 49"/>
            <p:cNvSpPr/>
            <p:nvPr userDrawn="1"/>
          </p:nvSpPr>
          <p:spPr>
            <a:xfrm flipH="1">
              <a:off x="-1" y="4927801"/>
              <a:ext cx="4762919" cy="1978785"/>
            </a:xfrm>
            <a:prstGeom prst="triangle">
              <a:avLst>
                <a:gd name="adj" fmla="val 100000"/>
              </a:avLst>
            </a:prstGeom>
            <a:solidFill>
              <a:srgbClr val="E05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  <p:sp>
          <p:nvSpPr>
            <p:cNvPr id="51" name="이등변 삼각형 50"/>
            <p:cNvSpPr/>
            <p:nvPr userDrawn="1"/>
          </p:nvSpPr>
          <p:spPr>
            <a:xfrm rot="16200000" flipH="1">
              <a:off x="9929448" y="460551"/>
              <a:ext cx="2723103" cy="1802001"/>
            </a:xfrm>
            <a:prstGeom prst="triangle">
              <a:avLst>
                <a:gd name="adj" fmla="val 0"/>
              </a:avLst>
            </a:prstGeom>
            <a:solidFill>
              <a:srgbClr val="73C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71477" y="265713"/>
            <a:ext cx="112865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올해 </a:t>
            </a:r>
            <a:r>
              <a:rPr lang="en-US" altLang="ko-KR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</a:t>
            </a:r>
            <a:r>
              <a:rPr lang="ko-KR" altLang="en-US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월부터 중</a:t>
            </a:r>
            <a:r>
              <a:rPr lang="en-US" altLang="ko-KR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  <a:r>
              <a:rPr lang="ko-KR" altLang="en-US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고등</a:t>
            </a:r>
            <a:r>
              <a:rPr lang="ko-KR" altLang="en-US" sz="3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학생 코딩 의무화 교육이 시작되었다</a:t>
            </a:r>
            <a:r>
              <a:rPr lang="en-US" altLang="ko-KR" sz="34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endParaRPr lang="en-US" altLang="ko-KR" sz="3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205262" y="265713"/>
            <a:ext cx="773724" cy="773724"/>
          </a:xfrm>
          <a:prstGeom prst="ellipse">
            <a:avLst/>
          </a:prstGeom>
          <a:noFill/>
          <a:ln w="101600">
            <a:solidFill>
              <a:srgbClr val="73C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원호 6"/>
          <p:cNvSpPr/>
          <p:nvPr/>
        </p:nvSpPr>
        <p:spPr>
          <a:xfrm rot="16200000">
            <a:off x="61025" y="119522"/>
            <a:ext cx="854110" cy="854110"/>
          </a:xfrm>
          <a:prstGeom prst="arc">
            <a:avLst/>
          </a:prstGeom>
          <a:ln w="38100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05262" y="221795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268" y="1827345"/>
            <a:ext cx="11286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2019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학년도 부터는 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초등학생도 코딩이 정규교육과정으로 개편</a:t>
            </a:r>
            <a:endParaRPr lang="ko-KR" altLang="en-US" sz="28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10858" y="3497016"/>
            <a:ext cx="94078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과학기술정보통신부</a:t>
            </a:r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교육부 반대에도 불구하고 소프트웨어     과목을 수능시험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에 포함하는 것을 추진 </a:t>
            </a:r>
            <a:endParaRPr lang="en-US" altLang="ko-KR" sz="2800" dirty="0" smtClean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" name="아래쪽 화살표 2"/>
          <p:cNvSpPr/>
          <p:nvPr/>
        </p:nvSpPr>
        <p:spPr>
          <a:xfrm>
            <a:off x="5571241" y="950362"/>
            <a:ext cx="810705" cy="882122"/>
          </a:xfrm>
          <a:prstGeom prst="downArrow">
            <a:avLst/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아래쪽 화살표 30"/>
          <p:cNvSpPr/>
          <p:nvPr/>
        </p:nvSpPr>
        <p:spPr>
          <a:xfrm>
            <a:off x="5594023" y="2554331"/>
            <a:ext cx="810705" cy="882122"/>
          </a:xfrm>
          <a:prstGeom prst="downArrow">
            <a:avLst/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아래쪽 화살표 31"/>
          <p:cNvSpPr/>
          <p:nvPr/>
        </p:nvSpPr>
        <p:spPr>
          <a:xfrm>
            <a:off x="5571241" y="4708561"/>
            <a:ext cx="810705" cy="882122"/>
          </a:xfrm>
          <a:prstGeom prst="downArrow">
            <a:avLst/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771923" y="5655583"/>
            <a:ext cx="940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사고력이 필요한 </a:t>
            </a:r>
            <a:r>
              <a:rPr lang="ko-KR" altLang="en-US" sz="2800" dirty="0" err="1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코딩교육</a:t>
            </a:r>
            <a:r>
              <a:rPr lang="en-US" altLang="ko-KR" sz="2800" dirty="0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800" dirty="0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결국 주입식교육으로</a:t>
            </a:r>
            <a:r>
              <a:rPr lang="en-US" altLang="ko-KR" sz="2800" dirty="0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?</a:t>
            </a:r>
            <a:r>
              <a:rPr lang="ko-KR" altLang="en-US" sz="2800" dirty="0" smtClean="0">
                <a:solidFill>
                  <a:srgbClr val="FF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endParaRPr lang="en-US" altLang="ko-KR" sz="2800" dirty="0" smtClean="0">
              <a:solidFill>
                <a:srgbClr val="FF0000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4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dirty="0" smtClean="0"/>
              <a:t>출처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경향뉴스</a:t>
            </a:r>
            <a:endParaRPr lang="en-US" altLang="ko-KR" dirty="0" smtClean="0"/>
          </a:p>
          <a:p>
            <a:pPr algn="just"/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중앙일보</a:t>
            </a:r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19827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94135" y="197390"/>
            <a:ext cx="100742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교육</a:t>
            </a:r>
            <a:r>
              <a:rPr lang="en-US" altLang="ko-KR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번가 대치동에 </a:t>
            </a:r>
            <a:r>
              <a:rPr lang="ko-KR" altLang="en-US" sz="35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코딩학원이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생겨나고 있다</a:t>
            </a:r>
            <a:r>
              <a:rPr lang="en-US" altLang="ko-KR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6078" y="161905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568293" y="161905"/>
            <a:ext cx="773724" cy="773724"/>
          </a:xfrm>
          <a:prstGeom prst="ellipse">
            <a:avLst/>
          </a:prstGeom>
          <a:noFill/>
          <a:ln w="101600">
            <a:solidFill>
              <a:srgbClr val="E05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원호 11"/>
          <p:cNvSpPr/>
          <p:nvPr/>
        </p:nvSpPr>
        <p:spPr>
          <a:xfrm rot="16200000">
            <a:off x="1367080" y="19827"/>
            <a:ext cx="854110" cy="854110"/>
          </a:xfrm>
          <a:prstGeom prst="arc">
            <a:avLst/>
          </a:prstGeom>
          <a:ln w="38100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2711">
            <a:off x="512854" y="1423531"/>
            <a:ext cx="5016758" cy="402610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376">
            <a:off x="4512044" y="1731520"/>
            <a:ext cx="5359675" cy="34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68293" y="161905"/>
            <a:ext cx="77775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코딩의무교육의 문제점  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1713500" y="157622"/>
            <a:ext cx="773724" cy="773724"/>
          </a:xfrm>
          <a:prstGeom prst="ellipse">
            <a:avLst/>
          </a:prstGeom>
          <a:noFill/>
          <a:ln w="101600">
            <a:solidFill>
              <a:srgbClr val="E05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1833301" y="157622"/>
            <a:ext cx="5341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4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4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3" name="원호 22"/>
          <p:cNvSpPr/>
          <p:nvPr/>
        </p:nvSpPr>
        <p:spPr>
          <a:xfrm rot="16200000">
            <a:off x="1505749" y="31404"/>
            <a:ext cx="854110" cy="854110"/>
          </a:xfrm>
          <a:prstGeom prst="arc">
            <a:avLst/>
          </a:prstGeom>
          <a:ln w="38100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505749" y="1284888"/>
            <a:ext cx="7451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교육부  </a:t>
            </a:r>
            <a:r>
              <a:rPr lang="en-US" altLang="ko-KR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– </a:t>
            </a:r>
            <a:r>
              <a:rPr lang="ko-KR" altLang="en-US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소프트웨어 전문인력 채용이 아닌 초</a:t>
            </a:r>
            <a:r>
              <a:rPr lang="en-US" altLang="ko-KR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r>
              <a:rPr lang="ko-KR" altLang="en-US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중</a:t>
            </a:r>
            <a:r>
              <a:rPr lang="en-US" altLang="ko-KR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r>
              <a:rPr lang="ko-KR" altLang="en-US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고 교사를 연수를 통해 양성할 계획</a:t>
            </a:r>
            <a:endParaRPr lang="ko-KR" altLang="en-US" sz="32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289714" y="3073556"/>
            <a:ext cx="5883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부족한 무선인터넷 망 </a:t>
            </a:r>
            <a:endParaRPr lang="ko-KR" altLang="en-US" sz="32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289714" y="4418940"/>
            <a:ext cx="67352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3. 2015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기준 학생당 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인용 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PC 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평균</a:t>
            </a:r>
            <a:endParaRPr lang="en-US" altLang="ko-KR" sz="3200" dirty="0" smtClean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algn="ctr"/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0.24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대 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턱 없이 부족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…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endParaRPr lang="ko-KR" altLang="en-US" sz="32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77" y="2715648"/>
            <a:ext cx="1300593" cy="130059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5848" y="660344"/>
            <a:ext cx="1701762" cy="170176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73" y="4346363"/>
            <a:ext cx="2295651" cy="229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자유형 21"/>
          <p:cNvSpPr/>
          <p:nvPr/>
        </p:nvSpPr>
        <p:spPr>
          <a:xfrm>
            <a:off x="447511" y="1116532"/>
            <a:ext cx="11382868" cy="5222589"/>
          </a:xfrm>
          <a:custGeom>
            <a:avLst/>
            <a:gdLst>
              <a:gd name="connsiteX0" fmla="*/ 0 w 11247527"/>
              <a:gd name="connsiteY0" fmla="*/ 0 h 5160493"/>
              <a:gd name="connsiteX1" fmla="*/ 11247527 w 11247527"/>
              <a:gd name="connsiteY1" fmla="*/ 0 h 5160493"/>
              <a:gd name="connsiteX2" fmla="*/ 11247527 w 11247527"/>
              <a:gd name="connsiteY2" fmla="*/ 3697443 h 5160493"/>
              <a:gd name="connsiteX3" fmla="*/ 8441886 w 11247527"/>
              <a:gd name="connsiteY3" fmla="*/ 5160493 h 5160493"/>
              <a:gd name="connsiteX4" fmla="*/ 0 w 11247527"/>
              <a:gd name="connsiteY4" fmla="*/ 5160493 h 516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7527" h="5160493">
                <a:moveTo>
                  <a:pt x="0" y="0"/>
                </a:moveTo>
                <a:lnTo>
                  <a:pt x="11247527" y="0"/>
                </a:lnTo>
                <a:lnTo>
                  <a:pt x="11247527" y="3697443"/>
                </a:lnTo>
                <a:lnTo>
                  <a:pt x="8441886" y="5160493"/>
                </a:lnTo>
                <a:lnTo>
                  <a:pt x="0" y="5160493"/>
                </a:lnTo>
                <a:close/>
              </a:path>
            </a:pathLst>
          </a:custGeom>
          <a:solidFill>
            <a:srgbClr val="73C0B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t" anchorCtr="0"/>
          <a:lstStyle/>
          <a:p>
            <a:pPr algn="just">
              <a:lnSpc>
                <a:spcPct val="150000"/>
              </a:lnSpc>
            </a:pPr>
            <a:endParaRPr lang="ko-KR" altLang="en-US" sz="2000" dirty="0">
              <a:solidFill>
                <a:srgbClr val="240202"/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21749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1" name="자유형 10"/>
          <p:cNvSpPr/>
          <p:nvPr/>
        </p:nvSpPr>
        <p:spPr>
          <a:xfrm>
            <a:off x="447511" y="1439374"/>
            <a:ext cx="11382868" cy="5206524"/>
          </a:xfrm>
          <a:custGeom>
            <a:avLst/>
            <a:gdLst>
              <a:gd name="connsiteX0" fmla="*/ 0 w 11247527"/>
              <a:gd name="connsiteY0" fmla="*/ 0 h 5160493"/>
              <a:gd name="connsiteX1" fmla="*/ 11247527 w 11247527"/>
              <a:gd name="connsiteY1" fmla="*/ 0 h 5160493"/>
              <a:gd name="connsiteX2" fmla="*/ 11247527 w 11247527"/>
              <a:gd name="connsiteY2" fmla="*/ 3697443 h 5160493"/>
              <a:gd name="connsiteX3" fmla="*/ 8441886 w 11247527"/>
              <a:gd name="connsiteY3" fmla="*/ 5160493 h 5160493"/>
              <a:gd name="connsiteX4" fmla="*/ 0 w 11247527"/>
              <a:gd name="connsiteY4" fmla="*/ 5160493 h 516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7527" h="5160493">
                <a:moveTo>
                  <a:pt x="0" y="0"/>
                </a:moveTo>
                <a:lnTo>
                  <a:pt x="11247527" y="0"/>
                </a:lnTo>
                <a:lnTo>
                  <a:pt x="11247527" y="3697443"/>
                </a:lnTo>
                <a:lnTo>
                  <a:pt x="8441886" y="5160493"/>
                </a:lnTo>
                <a:lnTo>
                  <a:pt x="0" y="5160493"/>
                </a:lnTo>
                <a:close/>
              </a:path>
            </a:pathLst>
          </a:custGeom>
          <a:solidFill>
            <a:srgbClr val="73C0B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t" anchorCtr="0"/>
          <a:lstStyle/>
          <a:p>
            <a:pPr algn="just">
              <a:lnSpc>
                <a:spcPct val="150000"/>
              </a:lnSpc>
            </a:pPr>
            <a:endParaRPr lang="ko-KR" altLang="en-US" sz="2000" dirty="0">
              <a:solidFill>
                <a:srgbClr val="240202"/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1639205" y="321547"/>
            <a:ext cx="773724" cy="773724"/>
          </a:xfrm>
          <a:prstGeom prst="ellipse">
            <a:avLst/>
          </a:prstGeom>
          <a:noFill/>
          <a:ln w="101600">
            <a:solidFill>
              <a:srgbClr val="73C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672203" y="313085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2" name="원호 11"/>
          <p:cNvSpPr/>
          <p:nvPr/>
        </p:nvSpPr>
        <p:spPr>
          <a:xfrm rot="16454577">
            <a:off x="1523249" y="201073"/>
            <a:ext cx="854110" cy="854110"/>
          </a:xfrm>
          <a:prstGeom prst="arc">
            <a:avLst/>
          </a:prstGeom>
          <a:ln w="38100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79742" y="382334"/>
            <a:ext cx="625939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코딩교육이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5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사교육화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된다면</a:t>
            </a:r>
            <a:r>
              <a:rPr lang="en-US" altLang="ko-KR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?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933" y="1713000"/>
            <a:ext cx="9643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</a:t>
            </a:r>
            <a:r>
              <a:rPr lang="ko-KR" altLang="en-US" sz="28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같은학원에서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28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알려주는대로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프로그램을 만들기 때문에 </a:t>
            </a:r>
            <a:endParaRPr lang="en-US" altLang="ko-KR" sz="2800" dirty="0" smtClean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pPr algn="ctr"/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독창적으로 프로그램이 나올 수 없다</a:t>
            </a:r>
            <a:endParaRPr lang="ko-KR" altLang="en-US" sz="28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50304" y="2990559"/>
            <a:ext cx="72642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창의력과 문제해결력을 위해서는 필요하지만 </a:t>
            </a:r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자칫 </a:t>
            </a:r>
            <a:r>
              <a:rPr lang="ko-KR" altLang="en-US" sz="2800" dirty="0" err="1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암기위주로</a:t>
            </a:r>
            <a:r>
              <a:rPr lang="ko-KR" altLang="en-US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변할 수 있다</a:t>
            </a:r>
            <a:r>
              <a:rPr lang="en-US" altLang="ko-KR" sz="28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endParaRPr lang="ko-KR" altLang="en-US" sz="28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7377" y="4370898"/>
            <a:ext cx="74517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3. 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아직 시장이 발달하지 않아서 수업료가 천차만별이라</a:t>
            </a:r>
            <a:r>
              <a:rPr lang="en-US" altLang="ko-KR" sz="32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학부모에게 부담이 된다</a:t>
            </a:r>
            <a:r>
              <a:rPr lang="en-US" altLang="ko-KR" sz="32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endParaRPr lang="ko-KR" altLang="en-US" sz="32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78" y="2786317"/>
            <a:ext cx="1391089" cy="139108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556" y="1611053"/>
            <a:ext cx="1183468" cy="1183468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043" y="4140704"/>
            <a:ext cx="2442633" cy="244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19827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13898" y="290624"/>
            <a:ext cx="80807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코딩의무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교육</a:t>
            </a:r>
            <a:r>
              <a:rPr lang="en-US" altLang="ko-KR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 </a:t>
            </a:r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어떻게 나아가야 하는가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6078" y="161905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5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568293" y="161905"/>
            <a:ext cx="773724" cy="773724"/>
          </a:xfrm>
          <a:prstGeom prst="ellipse">
            <a:avLst/>
          </a:prstGeom>
          <a:noFill/>
          <a:ln w="101600">
            <a:solidFill>
              <a:srgbClr val="E05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원호 11"/>
          <p:cNvSpPr/>
          <p:nvPr/>
        </p:nvSpPr>
        <p:spPr>
          <a:xfrm rot="16200000">
            <a:off x="1367080" y="19827"/>
            <a:ext cx="854110" cy="854110"/>
          </a:xfrm>
          <a:prstGeom prst="arc">
            <a:avLst/>
          </a:prstGeom>
          <a:ln w="38100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0362" y="1781983"/>
            <a:ext cx="77035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논리적인 사고력을 중심을 기르는 교육 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15"/>
            <a:ext cx="2123111" cy="212311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99874" y="3082165"/>
            <a:ext cx="62461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전문적인 강사에게 배우는 교육 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43230" y="4563744"/>
            <a:ext cx="62461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암기가 아닌 이해를 시키는 교육</a:t>
            </a:r>
            <a:endParaRPr lang="ko-KR" altLang="en-US" sz="35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34" y="3976570"/>
            <a:ext cx="2248517" cy="224851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038" y="2794670"/>
            <a:ext cx="1702800" cy="17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75428" y="2138277"/>
            <a:ext cx="65968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코딩의무교육</a:t>
            </a:r>
            <a:r>
              <a:rPr lang="en-US" altLang="ko-KR" sz="5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,</a:t>
            </a:r>
          </a:p>
          <a:p>
            <a:pPr algn="ctr"/>
            <a:r>
              <a:rPr lang="ko-KR" altLang="en-US" sz="5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속도가 아니라 방향이 중요합니다</a:t>
            </a:r>
            <a:r>
              <a:rPr lang="en-US" altLang="ko-KR" sz="5400" dirty="0" smtClean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endParaRPr lang="ko-KR" altLang="en-US" sz="5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868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177</Words>
  <Application>Microsoft Office PowerPoint</Application>
  <PresentationFormat>와이드스크린</PresentationFormat>
  <Paragraphs>36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나눔스퀘어 ExtraBold</vt:lpstr>
      <vt:lpstr>나눔스퀘어 Light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안상길</cp:lastModifiedBy>
  <cp:revision>21</cp:revision>
  <dcterms:created xsi:type="dcterms:W3CDTF">2017-02-25T07:24:27Z</dcterms:created>
  <dcterms:modified xsi:type="dcterms:W3CDTF">2018-08-09T10:06:01Z</dcterms:modified>
</cp:coreProperties>
</file>