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0" r:id="rId5"/>
    <p:sldId id="265" r:id="rId6"/>
    <p:sldId id="257" r:id="rId7"/>
    <p:sldId id="259" r:id="rId8"/>
    <p:sldId id="258" r:id="rId9"/>
    <p:sldId id="261" r:id="rId10"/>
    <p:sldId id="262" r:id="rId11"/>
    <p:sldId id="263" r:id="rId12"/>
    <p:sldId id="264" r:id="rId13"/>
    <p:sldId id="268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9" autoAdjust="0"/>
    <p:restoredTop sz="94660"/>
  </p:normalViewPr>
  <p:slideViewPr>
    <p:cSldViewPr snapToGrid="0">
      <p:cViewPr>
        <p:scale>
          <a:sx n="80" d="100"/>
          <a:sy n="80" d="100"/>
        </p:scale>
        <p:origin x="147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34990651361705"/>
          <c:y val="5.3121425616315006E-2"/>
          <c:w val="0.55530108190938077"/>
          <c:h val="0.8937571487673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스트레스의 주된 원인은 무엇인가요?</c:v>
                </c:pt>
              </c:strCache>
            </c:strRef>
          </c:tx>
          <c:spPr>
            <a:solidFill>
              <a:schemeClr val="lt1"/>
            </a:solidFill>
            <a:ln w="19050">
              <a:solidFill>
                <a:schemeClr val="accent5"/>
              </a:solidFill>
            </a:ln>
            <a:effectLst/>
          </c:spPr>
          <c:dPt>
            <c:idx val="0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5F-4F45-87BC-E973531CF8B3}"/>
              </c:ext>
            </c:extLst>
          </c:dPt>
          <c:dPt>
            <c:idx val="1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5F-4F45-87BC-E973531CF8B3}"/>
              </c:ext>
            </c:extLst>
          </c:dPt>
          <c:dPt>
            <c:idx val="2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5F-4F45-87BC-E973531CF8B3}"/>
              </c:ext>
            </c:extLst>
          </c:dPt>
          <c:dPt>
            <c:idx val="3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5F-4F45-87BC-E973531CF8B3}"/>
              </c:ext>
            </c:extLst>
          </c:dPt>
          <c:dPt>
            <c:idx val="4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85F-4F45-87BC-E973531CF8B3}"/>
              </c:ext>
            </c:extLst>
          </c:dPt>
          <c:dPt>
            <c:idx val="5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85F-4F45-87BC-E973531CF8B3}"/>
              </c:ext>
            </c:extLst>
          </c:dPt>
          <c:dPt>
            <c:idx val="6"/>
            <c:bubble3D val="0"/>
            <c:spPr>
              <a:solidFill>
                <a:schemeClr val="lt1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85F-4F45-87BC-E973531CF8B3}"/>
              </c:ext>
            </c:extLst>
          </c:dPt>
          <c:dLbls>
            <c:dLbl>
              <c:idx val="0"/>
              <c:layout>
                <c:manualLayout>
                  <c:x val="-0.21851715523559181"/>
                  <c:y val="8.471289333430678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accent5">
                            <a:lumMod val="75000"/>
                          </a:schemeClr>
                        </a:solidFill>
                        <a:latin typeface="배달의민족 도현" panose="020B0600000101010101" pitchFamily="50" charset="-127"/>
                        <a:ea typeface="배달의민족 도현" panose="020B0600000101010101" pitchFamily="50" charset="-127"/>
                        <a:cs typeface="+mn-cs"/>
                      </a:defRPr>
                    </a:pPr>
                    <a:fld id="{3F4930C0-AA53-49D3-B175-E895AA2B7337}" type="CATEGORYNAME">
                      <a:rPr lang="ko-KR" altLang="en-US" sz="3600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 sz="2800" b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defRPr>
                      </a:pPr>
                      <a:t>[범주 이름]</a:t>
                    </a:fld>
                    <a:r>
                      <a:rPr lang="ko-KR" altLang="en-US" sz="3600" baseline="0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
</a:t>
                    </a:r>
                    <a:fld id="{88D0EDD8-7B3D-4C05-8E16-DA3EC2F8E23D}" type="PERCENTAGE">
                      <a:rPr lang="en-US" altLang="ko-KR" sz="4000" baseline="0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>
                        <a:defRPr sz="2800" b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배달의민족 도현" panose="020B0600000101010101" pitchFamily="50" charset="-127"/>
                          <a:ea typeface="배달의민족 도현" panose="020B0600000101010101" pitchFamily="50" charset="-127"/>
                        </a:defRPr>
                      </a:pPr>
                      <a:t>[백분율]</a:t>
                    </a:fld>
                    <a:endParaRPr lang="ko-KR" altLang="en-US" sz="3600" baseline="0" dirty="0">
                      <a:solidFill>
                        <a:schemeClr val="accent5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accent5">
                          <a:lumMod val="75000"/>
                        </a:schemeClr>
                      </a:solidFill>
                      <a:latin typeface="배달의민족 도현" panose="020B0600000101010101" pitchFamily="50" charset="-127"/>
                      <a:ea typeface="배달의민족 도현" panose="020B0600000101010101" pitchFamily="50" charset="-127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33449177381255"/>
                      <c:h val="0.466502701321457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85F-4F45-87BC-E973531CF8B3}"/>
                </c:ext>
              </c:extLst>
            </c:dLbl>
            <c:dLbl>
              <c:idx val="1"/>
              <c:layout>
                <c:manualLayout>
                  <c:x val="9.2832184141686189E-2"/>
                  <c:y val="-0.203092230218852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배달의민족 도현" panose="020B0600000101010101" pitchFamily="50" charset="-127"/>
                      <a:ea typeface="배달의민족 도현" panose="020B0600000101010101" pitchFamily="50" charset="-127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5F-4F45-87BC-E973531CF8B3}"/>
                </c:ext>
              </c:extLst>
            </c:dLbl>
            <c:dLbl>
              <c:idx val="2"/>
              <c:layout>
                <c:manualLayout>
                  <c:x val="0.14997629815929608"/>
                  <c:y val="-5.19956308905299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배달의민족 도현" panose="020B0600000101010101" pitchFamily="50" charset="-127"/>
                      <a:ea typeface="배달의민족 도현" panose="020B0600000101010101" pitchFamily="50" charset="-127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5F-4F45-87BC-E973531CF8B3}"/>
                </c:ext>
              </c:extLst>
            </c:dLbl>
            <c:dLbl>
              <c:idx val="3"/>
              <c:layout>
                <c:manualLayout>
                  <c:x val="0.1294105333255465"/>
                  <c:y val="0.109784813075726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배달의민족 도현" panose="020B0600000101010101" pitchFamily="50" charset="-127"/>
                      <a:ea typeface="배달의민족 도현" panose="020B0600000101010101" pitchFamily="50" charset="-127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5F-4F45-87BC-E973531CF8B3}"/>
                </c:ext>
              </c:extLst>
            </c:dLbl>
            <c:dLbl>
              <c:idx val="4"/>
              <c:layout>
                <c:manualLayout>
                  <c:x val="8.0612197687762191E-2"/>
                  <c:y val="0.181701178992679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배달의민족 도현" panose="020B0600000101010101" pitchFamily="50" charset="-127"/>
                      <a:ea typeface="배달의민족 도현" panose="020B0600000101010101" pitchFamily="50" charset="-127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5F-4F45-87BC-E973531CF8B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85F-4F45-87BC-E973531CF8B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5F-4F45-87BC-E973531CF8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배달의민족 도현" panose="020B0600000101010101" pitchFamily="50" charset="-127"/>
                    <a:ea typeface="배달의민족 도현" panose="020B0600000101010101" pitchFamily="50" charset="-127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학업</c:v>
                </c:pt>
                <c:pt idx="1">
                  <c:v>친구</c:v>
                </c:pt>
                <c:pt idx="2">
                  <c:v>가족</c:v>
                </c:pt>
                <c:pt idx="3">
                  <c:v>진로</c:v>
                </c:pt>
                <c:pt idx="4">
                  <c:v>외모</c:v>
                </c:pt>
                <c:pt idx="5">
                  <c:v>이성</c:v>
                </c:pt>
                <c:pt idx="6">
                  <c:v>건강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50.48</c:v>
                </c:pt>
                <c:pt idx="1">
                  <c:v>15.34</c:v>
                </c:pt>
                <c:pt idx="2">
                  <c:v>11.43</c:v>
                </c:pt>
                <c:pt idx="3">
                  <c:v>11.32</c:v>
                </c:pt>
                <c:pt idx="4">
                  <c:v>8.24</c:v>
                </c:pt>
                <c:pt idx="5">
                  <c:v>1.61</c:v>
                </c:pt>
                <c:pt idx="6">
                  <c:v>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5F-4F45-87BC-E973531CF8B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/>
    </a:solidFill>
    <a:ln w="9525" cap="flat" cmpd="sng" algn="ctr">
      <a:solidFill>
        <a:schemeClr val="accent5"/>
      </a:solidFill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남학생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TV 시청</c:v>
                </c:pt>
                <c:pt idx="1">
                  <c:v>음악 감상</c:v>
                </c:pt>
                <c:pt idx="2">
                  <c:v>게임</c:v>
                </c:pt>
                <c:pt idx="3">
                  <c:v>운동</c:v>
                </c:pt>
                <c:pt idx="4">
                  <c:v>수면</c:v>
                </c:pt>
                <c:pt idx="5">
                  <c:v>노래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38.700000000000003</c:v>
                </c:pt>
                <c:pt idx="1">
                  <c:v>29.5</c:v>
                </c:pt>
                <c:pt idx="2">
                  <c:v>47.7</c:v>
                </c:pt>
                <c:pt idx="3">
                  <c:v>23.5</c:v>
                </c:pt>
                <c:pt idx="4">
                  <c:v>16.8</c:v>
                </c:pt>
                <c:pt idx="5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5-451A-AA52-C73D6F3E41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여학생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TV 시청</c:v>
                </c:pt>
                <c:pt idx="1">
                  <c:v>음악 감상</c:v>
                </c:pt>
                <c:pt idx="2">
                  <c:v>게임</c:v>
                </c:pt>
                <c:pt idx="3">
                  <c:v>운동</c:v>
                </c:pt>
                <c:pt idx="4">
                  <c:v>수면</c:v>
                </c:pt>
                <c:pt idx="5">
                  <c:v>노래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42.5</c:v>
                </c:pt>
                <c:pt idx="1">
                  <c:v>39.4</c:v>
                </c:pt>
                <c:pt idx="2">
                  <c:v>8.9</c:v>
                </c:pt>
                <c:pt idx="3">
                  <c:v>4.7</c:v>
                </c:pt>
                <c:pt idx="4">
                  <c:v>30.5</c:v>
                </c:pt>
                <c:pt idx="5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F5-451A-AA52-C73D6F3E41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945056"/>
        <c:axId val="157949536"/>
      </c:barChart>
      <c:catAx>
        <c:axId val="15794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  <a:cs typeface="+mn-cs"/>
              </a:defRPr>
            </a:pPr>
            <a:endParaRPr lang="ko-KR"/>
          </a:p>
        </c:txPr>
        <c:crossAx val="157949536"/>
        <c:crosses val="autoZero"/>
        <c:auto val="1"/>
        <c:lblAlgn val="ctr"/>
        <c:lblOffset val="100"/>
        <c:noMultiLvlLbl val="0"/>
      </c:catAx>
      <c:valAx>
        <c:axId val="1579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  <a:cs typeface="+mn-cs"/>
              </a:defRPr>
            </a:pPr>
            <a:endParaRPr lang="ko-KR"/>
          </a:p>
        </c:txPr>
        <c:crossAx val="15794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배달의민족 주아" panose="02020603020101020101" pitchFamily="18" charset="-127"/>
          <a:ea typeface="배달의민족 주아" panose="02020603020101020101" pitchFamily="18" charset="-127"/>
        </a:defRPr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남학생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TV 시청</c:v>
                </c:pt>
                <c:pt idx="1">
                  <c:v>음악 감상</c:v>
                </c:pt>
                <c:pt idx="2">
                  <c:v>게임</c:v>
                </c:pt>
                <c:pt idx="3">
                  <c:v>운동</c:v>
                </c:pt>
                <c:pt idx="4">
                  <c:v>수면</c:v>
                </c:pt>
                <c:pt idx="5">
                  <c:v>노래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38.700000000000003</c:v>
                </c:pt>
                <c:pt idx="1">
                  <c:v>29.5</c:v>
                </c:pt>
                <c:pt idx="2">
                  <c:v>47.7</c:v>
                </c:pt>
                <c:pt idx="3">
                  <c:v>23.5</c:v>
                </c:pt>
                <c:pt idx="4">
                  <c:v>16.8</c:v>
                </c:pt>
                <c:pt idx="5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5-451A-AA52-C73D6F3E41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여학생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TV 시청</c:v>
                </c:pt>
                <c:pt idx="1">
                  <c:v>음악 감상</c:v>
                </c:pt>
                <c:pt idx="2">
                  <c:v>게임</c:v>
                </c:pt>
                <c:pt idx="3">
                  <c:v>운동</c:v>
                </c:pt>
                <c:pt idx="4">
                  <c:v>수면</c:v>
                </c:pt>
                <c:pt idx="5">
                  <c:v>노래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42.5</c:v>
                </c:pt>
                <c:pt idx="1">
                  <c:v>39.4</c:v>
                </c:pt>
                <c:pt idx="2">
                  <c:v>8.9</c:v>
                </c:pt>
                <c:pt idx="3">
                  <c:v>4.7</c:v>
                </c:pt>
                <c:pt idx="4">
                  <c:v>30.5</c:v>
                </c:pt>
                <c:pt idx="5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F5-451A-AA52-C73D6F3E41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945056"/>
        <c:axId val="157949536"/>
      </c:barChart>
      <c:catAx>
        <c:axId val="15794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  <a:cs typeface="+mn-cs"/>
              </a:defRPr>
            </a:pPr>
            <a:endParaRPr lang="ko-KR"/>
          </a:p>
        </c:txPr>
        <c:crossAx val="157949536"/>
        <c:crosses val="autoZero"/>
        <c:auto val="1"/>
        <c:lblAlgn val="ctr"/>
        <c:lblOffset val="100"/>
        <c:noMultiLvlLbl val="0"/>
      </c:catAx>
      <c:valAx>
        <c:axId val="1579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  <a:cs typeface="+mn-cs"/>
              </a:defRPr>
            </a:pPr>
            <a:endParaRPr lang="ko-KR"/>
          </a:p>
        </c:txPr>
        <c:crossAx val="15794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배달의민족 주아" panose="02020603020101020101" pitchFamily="18" charset="-127"/>
          <a:ea typeface="배달의민족 주아" panose="02020603020101020101" pitchFamily="18" charset="-127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69F0FD-3B3A-42F0-9AA2-E669961E6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E796053-2D07-4F4E-B004-765305D13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BA3D77-DB87-488A-9D19-5E0EA9DF0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915AC5-766D-4479-866A-A4203223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60C2DA-31E5-4D5B-BCD2-8D21D4321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665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913A2-4328-45C0-B3F7-341DF5C94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CE9CE8-B0E5-4755-BA62-4FB2C2A8A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266831-612D-40EA-8DD2-B08450AA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B3FB30-AFC0-4E87-8E4E-AEF8F8D17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9B1FFB1-02AE-4FF1-8E54-60209407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378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7835C2B-3F6F-4615-AED7-B0CFDA302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0F47A12-3F5E-439D-BD88-21666D5D1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2F996F-BDA2-4516-82EA-948120556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A45513-F4FD-4D74-B6FF-4FA62B01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585EB6-5BD1-41C7-861F-E91D5B56D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696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1C3C98-9F66-4528-9B38-540FB91E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220AF8-EBC5-460A-97CA-376DDEE9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80DC8D-CDB3-4BB0-8916-5CFD8989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39D491-513D-43CA-8FEB-8DF49111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E84B69-E39F-40E9-856E-C45F5BAD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766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2680E4-DBD7-4FDB-802C-D60F013F8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80F7A03-71C9-407D-96C1-9946B83DD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506ED6-E7F3-4050-9746-C98DAC9C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90637D-C4B5-4BA9-AD51-50FFCDB0D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F5C78F-E613-4F1D-92F5-E89BD23A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781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066C76-421F-4857-977B-0378944D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91AD49-B67B-4589-85C4-CDF8498D0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7FA90D0-1B27-437D-83F9-C1DB34A4C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26FACFC-6342-4B53-A3D6-765B33C8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7604A78-B239-4A8B-8719-80A27B39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0A704C-C47B-4A8F-8BF5-18D30B021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484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053179-67E1-4286-B95C-EF445248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44E8875-E2B7-405D-95F5-33FDFA8F4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22B0D9A-2542-4116-B89D-3EC4434DC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D9B2914-0015-440A-A3A4-50ED8853F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31C7537-A192-4DDD-8840-F7A4EEB70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2ED51F9-4557-4874-9752-8EC1C0289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0B25592-5701-4825-BB0D-83823B498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51407B9-964B-49C7-BBF5-C76390F4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076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9C9817-B8E4-4BE2-BEBD-F17C4823D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D62FE1E-1E05-44BA-8307-9BDDFEB7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DC99E4E-A4D4-4026-8493-9FE667F8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16A3FF7-7295-4BEE-AB92-C3951F961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551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08D8C4A-97AC-4934-ACC1-4B7142A52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B8C39AC-5805-4E3B-B6A1-4E766E3A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FE9D0A1-ABE3-4FE3-B002-830FE578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021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FF287C-1146-4751-B991-392C99D84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F683CA-A15E-4175-984E-9F20B3D31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9552291-FCB0-4252-9833-CC2B9A2C1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24D815-C28B-491F-8DFA-F043FBA1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73E4E47-AAE0-48AB-9EA1-2B1D426C7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A704FE-1438-46A9-AA0C-4463ABCEA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517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A6552D-C4FB-425C-8569-EEC213277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F84F310-B35D-4244-AB9D-843658CEC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737B96A-D8BE-43E9-AF36-405395E7F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89777A0-D52D-4C11-97FC-C5CF8176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685329-F288-4856-B968-AD9135B4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D88D0C-164F-4972-B214-EBB3F926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469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A8E088D-D6EE-4ADE-B9C6-3514C8C68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C7365E-4AF9-4BEB-B29D-B2B553403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868AE3F-94E3-4F17-87BB-7670DD366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B723-DF5C-4AEB-9F85-E2C2F124F829}" type="datetimeFigureOut">
              <a:rPr lang="ko-KR" altLang="en-US" smtClean="0"/>
              <a:t>2018-07-31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3BDB83-75ED-47AD-8950-FB0689261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67D6FF-C803-46A2-B3B1-AAA27F509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4C49F-D6DB-40BF-AFB0-A1105BF02D0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3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3.wdp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84E9F777-7767-46AD-8772-C0CB6E01E52F}"/>
              </a:ext>
            </a:extLst>
          </p:cNvPr>
          <p:cNvSpPr/>
          <p:nvPr/>
        </p:nvSpPr>
        <p:spPr>
          <a:xfrm>
            <a:off x="622183" y="597715"/>
            <a:ext cx="10947633" cy="56625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4BE9C-A38B-4914-B3AF-A285AF42BFCF}"/>
              </a:ext>
            </a:extLst>
          </p:cNvPr>
          <p:cNvSpPr txBox="1"/>
          <p:nvPr/>
        </p:nvSpPr>
        <p:spPr>
          <a:xfrm>
            <a:off x="436228" y="1963024"/>
            <a:ext cx="92698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여러분은 공부하나요</a:t>
            </a:r>
            <a:r>
              <a:rPr lang="en-US" altLang="ko-KR" sz="7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  <a:p>
            <a:r>
              <a:rPr lang="en-US" altLang="ko-KR" sz="5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: </a:t>
            </a:r>
            <a:r>
              <a:rPr lang="ko-KR" altLang="en-US" sz="5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공부 속 스트레스</a:t>
            </a:r>
            <a:endParaRPr lang="en-US" altLang="ko-KR" sz="5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endParaRPr lang="en-US" altLang="ko-KR" sz="5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1FCC827-E2E4-4509-8771-F5BDB49A16F1}"/>
              </a:ext>
            </a:extLst>
          </p:cNvPr>
          <p:cNvSpPr/>
          <p:nvPr/>
        </p:nvSpPr>
        <p:spPr>
          <a:xfrm>
            <a:off x="6095999" y="3655795"/>
            <a:ext cx="5136406" cy="2339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창덕여자중학교 체인지메이커</a:t>
            </a:r>
            <a:endParaRPr lang="en-US" altLang="ko-KR" sz="2400" dirty="0">
              <a:solidFill>
                <a:schemeClr val="accent5">
                  <a:lumMod val="40000"/>
                  <a:lumOff val="60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r"/>
            <a:r>
              <a:rPr lang="en-US" altLang="ko-KR" sz="3200" dirty="0">
                <a:solidFill>
                  <a:schemeClr val="accent5">
                    <a:lumMod val="40000"/>
                    <a:lumOff val="6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TEAM </a:t>
            </a:r>
            <a:r>
              <a:rPr lang="ko-KR" alt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마인드</a:t>
            </a:r>
            <a:endParaRPr lang="en-US" altLang="ko-KR" sz="3200" dirty="0">
              <a:solidFill>
                <a:schemeClr val="accent5">
                  <a:lumMod val="40000"/>
                  <a:lumOff val="60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r"/>
            <a:r>
              <a:rPr lang="en-US" altLang="ko-KR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1</a:t>
            </a:r>
            <a:r>
              <a:rPr lang="ko-KR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학년 최수연 박다영 조민해</a:t>
            </a:r>
            <a:endParaRPr lang="en-US" altLang="ko-KR" sz="2400" dirty="0">
              <a:solidFill>
                <a:schemeClr val="accent5">
                  <a:lumMod val="40000"/>
                  <a:lumOff val="60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r"/>
            <a:endParaRPr lang="en-US" altLang="ko-KR" sz="2400" dirty="0">
              <a:solidFill>
                <a:schemeClr val="accent5">
                  <a:lumMod val="40000"/>
                  <a:lumOff val="60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r"/>
            <a:r>
              <a:rPr lang="en-US" altLang="ko-KR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*</a:t>
            </a:r>
            <a:r>
              <a:rPr lang="ko-KR" altLang="en-US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배달의 민족 도현체를 사용하였습니다</a:t>
            </a:r>
            <a:r>
              <a:rPr lang="en-US" altLang="ko-KR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 </a:t>
            </a:r>
            <a:r>
              <a:rPr lang="ko-KR" altLang="en-US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만약 글씨체가 깨질 시 </a:t>
            </a:r>
            <a:endParaRPr lang="en-US" altLang="ko-KR" sz="14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r"/>
            <a:r>
              <a:rPr lang="ko-KR" altLang="en-US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다운로드 받아 </a:t>
            </a:r>
            <a:r>
              <a:rPr lang="en-US" altLang="ko-KR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PPT</a:t>
            </a:r>
            <a:r>
              <a:rPr lang="ko-KR" altLang="en-US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를 다시 실행시켜 주시면 감사하겠습니다</a:t>
            </a:r>
            <a:r>
              <a:rPr lang="en-US" altLang="ko-KR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</a:p>
          <a:p>
            <a:pPr algn="r"/>
            <a:r>
              <a:rPr lang="ko-KR" altLang="en-US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번거롭게 해드려 죄송합니다</a:t>
            </a:r>
            <a:r>
              <a:rPr lang="en-US" altLang="ko-KR" sz="14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334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D9714C9-7194-4A29-9F00-A9722AD2ED80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E6EF9A4F-A23F-4DB0-80A9-2632F9914061}"/>
              </a:ext>
            </a:extLst>
          </p:cNvPr>
          <p:cNvSpPr/>
          <p:nvPr/>
        </p:nvSpPr>
        <p:spPr>
          <a:xfrm>
            <a:off x="658425" y="1746680"/>
            <a:ext cx="3346881" cy="33646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A9ED999E-C946-464F-BBB9-ED0BB9F70DD7}"/>
              </a:ext>
            </a:extLst>
          </p:cNvPr>
          <p:cNvSpPr/>
          <p:nvPr/>
        </p:nvSpPr>
        <p:spPr>
          <a:xfrm>
            <a:off x="4422558" y="1746681"/>
            <a:ext cx="3346881" cy="33646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DB875590-A120-4E1F-8769-9724D7DE0481}"/>
              </a:ext>
            </a:extLst>
          </p:cNvPr>
          <p:cNvSpPr/>
          <p:nvPr/>
        </p:nvSpPr>
        <p:spPr>
          <a:xfrm>
            <a:off x="8186691" y="1746680"/>
            <a:ext cx="3346881" cy="33646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8DDFF056-98D5-4EF7-9BA0-118BD1314E06}"/>
              </a:ext>
            </a:extLst>
          </p:cNvPr>
          <p:cNvCxnSpPr>
            <a:cxnSpLocks/>
          </p:cNvCxnSpPr>
          <p:nvPr/>
        </p:nvCxnSpPr>
        <p:spPr>
          <a:xfrm>
            <a:off x="2297029" y="1393371"/>
            <a:ext cx="1" cy="353309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4AFB608-4BAA-4A29-9A0E-77DB47CF38E7}"/>
              </a:ext>
            </a:extLst>
          </p:cNvPr>
          <p:cNvCxnSpPr/>
          <p:nvPr/>
        </p:nvCxnSpPr>
        <p:spPr>
          <a:xfrm>
            <a:off x="6095997" y="1393370"/>
            <a:ext cx="1" cy="353309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BCC28C0-337A-4E03-A4F1-A91802E60371}"/>
              </a:ext>
            </a:extLst>
          </p:cNvPr>
          <p:cNvCxnSpPr/>
          <p:nvPr/>
        </p:nvCxnSpPr>
        <p:spPr>
          <a:xfrm>
            <a:off x="9877547" y="1393369"/>
            <a:ext cx="1" cy="353309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06B03319-66AB-4850-9115-E754CDACC818}"/>
              </a:ext>
            </a:extLst>
          </p:cNvPr>
          <p:cNvCxnSpPr>
            <a:cxnSpLocks/>
          </p:cNvCxnSpPr>
          <p:nvPr/>
        </p:nvCxnSpPr>
        <p:spPr>
          <a:xfrm flipH="1">
            <a:off x="2270903" y="1384660"/>
            <a:ext cx="763074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F1022DB-E413-4841-A131-3C62875A201E}"/>
              </a:ext>
            </a:extLst>
          </p:cNvPr>
          <p:cNvSpPr txBox="1"/>
          <p:nvPr/>
        </p:nvSpPr>
        <p:spPr>
          <a:xfrm>
            <a:off x="4332511" y="689206"/>
            <a:ext cx="352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</a:t>
            </a:r>
            <a:endParaRPr lang="en-US" altLang="ko-KR" sz="40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AADAAF-D1B9-494B-B2F8-65438617056B}"/>
              </a:ext>
            </a:extLst>
          </p:cNvPr>
          <p:cNvSpPr txBox="1"/>
          <p:nvPr/>
        </p:nvSpPr>
        <p:spPr>
          <a:xfrm>
            <a:off x="1430366" y="2274836"/>
            <a:ext cx="17333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1</a:t>
            </a:r>
            <a:r>
              <a:rPr lang="ko-KR" altLang="en-US" sz="32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번째</a:t>
            </a:r>
            <a:endParaRPr lang="en-US" altLang="ko-KR" sz="32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endParaRPr lang="en-US" altLang="ko-KR" sz="32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과도한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사교육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53F640-5596-418D-A1DF-F937D6B479E1}"/>
              </a:ext>
            </a:extLst>
          </p:cNvPr>
          <p:cNvSpPr txBox="1"/>
          <p:nvPr/>
        </p:nvSpPr>
        <p:spPr>
          <a:xfrm>
            <a:off x="4586144" y="2274836"/>
            <a:ext cx="301256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2</a:t>
            </a:r>
            <a:r>
              <a:rPr lang="ko-KR" altLang="en-US" sz="32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번째</a:t>
            </a:r>
            <a:endParaRPr lang="en-US" altLang="ko-KR" sz="32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스트레스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해소방법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마련</a:t>
            </a:r>
            <a:r>
              <a:rPr lang="en-US" altLang="ko-KR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X</a:t>
            </a:r>
            <a:endParaRPr lang="en-US" altLang="ko-KR" sz="32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CBB31F-3AF7-48A0-9887-72AFF6709F94}"/>
              </a:ext>
            </a:extLst>
          </p:cNvPr>
          <p:cNvSpPr txBox="1"/>
          <p:nvPr/>
        </p:nvSpPr>
        <p:spPr>
          <a:xfrm>
            <a:off x="8371264" y="2274835"/>
            <a:ext cx="301256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3</a:t>
            </a:r>
            <a:r>
              <a:rPr lang="ko-KR" altLang="en-US" sz="32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번째</a:t>
            </a:r>
            <a:endParaRPr lang="en-US" altLang="ko-KR" sz="32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스트레스에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대한 사회적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인식 부족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C24F700B-C818-4160-BD03-0E1A978F1116}"/>
              </a:ext>
            </a:extLst>
          </p:cNvPr>
          <p:cNvSpPr/>
          <p:nvPr/>
        </p:nvSpPr>
        <p:spPr>
          <a:xfrm>
            <a:off x="739939" y="5563754"/>
            <a:ext cx="107121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저희는 학업 스트레스가 일어나는 원인을 크게 세가지로 분류해보았습니다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  <a:endParaRPr lang="en-US" altLang="ko-KR" sz="2400" b="0" cap="none" spc="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415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84E9F777-7767-46AD-8772-C0CB6E01E52F}"/>
              </a:ext>
            </a:extLst>
          </p:cNvPr>
          <p:cNvSpPr/>
          <p:nvPr/>
        </p:nvSpPr>
        <p:spPr>
          <a:xfrm>
            <a:off x="622183" y="597715"/>
            <a:ext cx="10947633" cy="56625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4BE9C-A38B-4914-B3AF-A285AF42BFCF}"/>
              </a:ext>
            </a:extLst>
          </p:cNvPr>
          <p:cNvSpPr txBox="1"/>
          <p:nvPr/>
        </p:nvSpPr>
        <p:spPr>
          <a:xfrm>
            <a:off x="471736" y="2428725"/>
            <a:ext cx="1134444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스트레스를 해결하려면 </a:t>
            </a:r>
            <a:endParaRPr lang="en-US" altLang="ko-KR" sz="62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어떻게 해야 할까요</a:t>
            </a:r>
            <a:r>
              <a:rPr lang="en-US" altLang="ko-KR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1584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DF540AE0-87C5-418F-832D-322FE2A208EA}"/>
              </a:ext>
            </a:extLst>
          </p:cNvPr>
          <p:cNvCxnSpPr>
            <a:cxnSpLocks/>
          </p:cNvCxnSpPr>
          <p:nvPr/>
        </p:nvCxnSpPr>
        <p:spPr>
          <a:xfrm>
            <a:off x="2297029" y="1393371"/>
            <a:ext cx="1" cy="353309"/>
          </a:xfrm>
          <a:prstGeom prst="line">
            <a:avLst/>
          </a:prstGeom>
          <a:ln w="5715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9800170B-A6D1-4F5A-A600-1188C284495C}"/>
              </a:ext>
            </a:extLst>
          </p:cNvPr>
          <p:cNvCxnSpPr/>
          <p:nvPr/>
        </p:nvCxnSpPr>
        <p:spPr>
          <a:xfrm>
            <a:off x="6095997" y="1393370"/>
            <a:ext cx="1" cy="353309"/>
          </a:xfrm>
          <a:prstGeom prst="line">
            <a:avLst/>
          </a:prstGeom>
          <a:ln w="5715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1295841A-B068-4C7F-B11D-73E6CD410F6B}"/>
              </a:ext>
            </a:extLst>
          </p:cNvPr>
          <p:cNvCxnSpPr/>
          <p:nvPr/>
        </p:nvCxnSpPr>
        <p:spPr>
          <a:xfrm>
            <a:off x="9877547" y="1393369"/>
            <a:ext cx="1" cy="353309"/>
          </a:xfrm>
          <a:prstGeom prst="line">
            <a:avLst/>
          </a:prstGeom>
          <a:ln w="5715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98E338FD-B636-4433-A27C-2F2D295B34BD}"/>
              </a:ext>
            </a:extLst>
          </p:cNvPr>
          <p:cNvCxnSpPr>
            <a:cxnSpLocks/>
          </p:cNvCxnSpPr>
          <p:nvPr/>
        </p:nvCxnSpPr>
        <p:spPr>
          <a:xfrm flipH="1">
            <a:off x="2270903" y="1384660"/>
            <a:ext cx="7630741" cy="0"/>
          </a:xfrm>
          <a:prstGeom prst="line">
            <a:avLst/>
          </a:prstGeom>
          <a:ln w="5715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그림 50">
            <a:extLst>
              <a:ext uri="{FF2B5EF4-FFF2-40B4-BE49-F238E27FC236}">
                <a16:creationId xmlns:a16="http://schemas.microsoft.com/office/drawing/2014/main" id="{C6CBA1A9-7ED2-4513-AC88-4794BF723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877" y="3015352"/>
            <a:ext cx="2828789" cy="2469094"/>
          </a:xfrm>
          <a:prstGeom prst="rect">
            <a:avLst/>
          </a:prstGeom>
        </p:spPr>
      </p:pic>
      <p:pic>
        <p:nvPicPr>
          <p:cNvPr id="62" name="그림 61">
            <a:extLst>
              <a:ext uri="{FF2B5EF4-FFF2-40B4-BE49-F238E27FC236}">
                <a16:creationId xmlns:a16="http://schemas.microsoft.com/office/drawing/2014/main" id="{8228B600-88F8-4724-B626-6638CD6749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08" y="3015352"/>
            <a:ext cx="2036240" cy="2347163"/>
          </a:xfrm>
          <a:prstGeom prst="rect">
            <a:avLst/>
          </a:prstGeom>
        </p:spPr>
      </p:pic>
      <p:pic>
        <p:nvPicPr>
          <p:cNvPr id="88" name="그림 87">
            <a:extLst>
              <a:ext uri="{FF2B5EF4-FFF2-40B4-BE49-F238E27FC236}">
                <a16:creationId xmlns:a16="http://schemas.microsoft.com/office/drawing/2014/main" id="{831B266A-EF7A-440D-BC0A-61FFCBCD6F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" r="6519"/>
          <a:stretch/>
        </p:blipFill>
        <p:spPr>
          <a:xfrm>
            <a:off x="8929715" y="3015352"/>
            <a:ext cx="1895662" cy="242032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4771CCAA-AE46-4875-9CBC-9C3941A91016}"/>
              </a:ext>
            </a:extLst>
          </p:cNvPr>
          <p:cNvSpPr txBox="1"/>
          <p:nvPr/>
        </p:nvSpPr>
        <p:spPr>
          <a:xfrm>
            <a:off x="1244210" y="1804568"/>
            <a:ext cx="21056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1</a:t>
            </a:r>
            <a:r>
              <a:rPr lang="ko-KR" altLang="en-US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번째</a:t>
            </a:r>
            <a:endParaRPr lang="en-US" altLang="ko-KR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2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과도한</a:t>
            </a:r>
            <a:r>
              <a:rPr lang="en-US" altLang="ko-KR" sz="2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r>
              <a:rPr lang="ko-KR" altLang="en-US" sz="2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사교육</a:t>
            </a:r>
            <a:endParaRPr lang="en-US" altLang="ko-KR" sz="24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2FC8790-9F35-4FD6-9B96-D2176CB14902}"/>
              </a:ext>
            </a:extLst>
          </p:cNvPr>
          <p:cNvSpPr txBox="1"/>
          <p:nvPr/>
        </p:nvSpPr>
        <p:spPr>
          <a:xfrm>
            <a:off x="4076678" y="1755388"/>
            <a:ext cx="40706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2</a:t>
            </a:r>
            <a:r>
              <a:rPr lang="ko-KR" altLang="en-US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번째</a:t>
            </a:r>
            <a:endParaRPr lang="en-US" altLang="ko-KR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2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스트레스 해소방법 마련 </a:t>
            </a:r>
            <a:r>
              <a:rPr lang="en-US" altLang="ko-KR" sz="2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X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68711BB-C753-41CA-B222-EBB3697539AF}"/>
              </a:ext>
            </a:extLst>
          </p:cNvPr>
          <p:cNvSpPr txBox="1"/>
          <p:nvPr/>
        </p:nvSpPr>
        <p:spPr>
          <a:xfrm>
            <a:off x="8601946" y="1755388"/>
            <a:ext cx="2551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3</a:t>
            </a:r>
            <a:r>
              <a:rPr lang="ko-KR" altLang="en-US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번째</a:t>
            </a:r>
            <a:endParaRPr lang="en-US" altLang="ko-KR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2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사회적 인식 부족</a:t>
            </a:r>
            <a:endParaRPr lang="en-US" altLang="ko-KR" sz="24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CCCD8017-EF35-4DC2-B0E2-92492D98368E}"/>
              </a:ext>
            </a:extLst>
          </p:cNvPr>
          <p:cNvCxnSpPr>
            <a:cxnSpLocks/>
          </p:cNvCxnSpPr>
          <p:nvPr/>
        </p:nvCxnSpPr>
        <p:spPr>
          <a:xfrm>
            <a:off x="2297029" y="2560651"/>
            <a:ext cx="1" cy="353309"/>
          </a:xfrm>
          <a:prstGeom prst="line">
            <a:avLst/>
          </a:prstGeom>
          <a:ln w="5715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D6B7E3E9-2EBA-4D22-B5F1-2802F4F31C40}"/>
              </a:ext>
            </a:extLst>
          </p:cNvPr>
          <p:cNvCxnSpPr/>
          <p:nvPr/>
        </p:nvCxnSpPr>
        <p:spPr>
          <a:xfrm>
            <a:off x="6095997" y="2560650"/>
            <a:ext cx="1" cy="353309"/>
          </a:xfrm>
          <a:prstGeom prst="line">
            <a:avLst/>
          </a:prstGeom>
          <a:ln w="5715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9E1B1B84-E56A-4DED-92B3-032FA84A81FF}"/>
              </a:ext>
            </a:extLst>
          </p:cNvPr>
          <p:cNvCxnSpPr/>
          <p:nvPr/>
        </p:nvCxnSpPr>
        <p:spPr>
          <a:xfrm>
            <a:off x="9877547" y="2560649"/>
            <a:ext cx="1" cy="353309"/>
          </a:xfrm>
          <a:prstGeom prst="line">
            <a:avLst/>
          </a:prstGeom>
          <a:ln w="57150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09229236-6F28-42CB-BAFE-D3E782025BC6}"/>
              </a:ext>
            </a:extLst>
          </p:cNvPr>
          <p:cNvSpPr txBox="1"/>
          <p:nvPr/>
        </p:nvSpPr>
        <p:spPr>
          <a:xfrm>
            <a:off x="4332511" y="689206"/>
            <a:ext cx="352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</a:t>
            </a:r>
            <a:endParaRPr lang="en-US" altLang="ko-KR" sz="4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01BAC2E9-08C2-4CD1-8569-78E7D638F7DA}"/>
              </a:ext>
            </a:extLst>
          </p:cNvPr>
          <p:cNvSpPr/>
          <p:nvPr/>
        </p:nvSpPr>
        <p:spPr>
          <a:xfrm>
            <a:off x="739939" y="5563754"/>
            <a:ext cx="1071211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400" b="0" cap="none" spc="0" dirty="0">
                <a:ln w="0"/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그리고 그 원인들에 따른 해결책을 도출하였죠</a:t>
            </a:r>
            <a:r>
              <a:rPr lang="en-US" altLang="ko-KR" sz="2400" dirty="0">
                <a:ln w="0"/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!</a:t>
            </a:r>
          </a:p>
          <a:p>
            <a:pPr algn="ctr"/>
            <a:r>
              <a:rPr lang="ko-KR" altLang="en-US" sz="2400" dirty="0">
                <a:ln w="0"/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아직 진행되고 있는 저희 프로젝트 많이 응원해주세요</a:t>
            </a:r>
            <a:r>
              <a:rPr lang="en-US" altLang="ko-KR" sz="2400" dirty="0">
                <a:ln w="0"/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2675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0B2E4F4A-A210-4119-98A6-054DFBAAD5E8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BC48795-D16A-4698-86DB-A25ED24DFE9C}"/>
              </a:ext>
            </a:extLst>
          </p:cNvPr>
          <p:cNvSpPr/>
          <p:nvPr/>
        </p:nvSpPr>
        <p:spPr>
          <a:xfrm>
            <a:off x="3892208" y="2875002"/>
            <a:ext cx="479459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이상</a:t>
            </a:r>
            <a:r>
              <a:rPr lang="en-US" altLang="ko-KR" sz="3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! </a:t>
            </a:r>
            <a:r>
              <a:rPr lang="ko-KR" altLang="en-US" sz="3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팀 마인드 였습니다</a:t>
            </a:r>
            <a:r>
              <a:rPr lang="en-US" altLang="ko-KR" sz="3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</a:p>
          <a:p>
            <a:r>
              <a:rPr lang="ko-KR" altLang="en-US" sz="66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감사합니다</a:t>
            </a:r>
            <a:r>
              <a:rPr lang="en-US" altLang="ko-KR" sz="66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  <a:endParaRPr lang="ko-KR" altLang="en-US" sz="66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99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84E9F777-7767-46AD-8772-C0CB6E01E52F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588D002-8D41-47EC-B04F-CA67E8CAB23D}"/>
              </a:ext>
            </a:extLst>
          </p:cNvPr>
          <p:cNvSpPr/>
          <p:nvPr/>
        </p:nvSpPr>
        <p:spPr>
          <a:xfrm>
            <a:off x="6096000" y="590702"/>
            <a:ext cx="587229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안녕하세요</a:t>
            </a:r>
            <a:r>
              <a:rPr lang="en-US" altLang="ko-KR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 </a:t>
            </a:r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저희는 창덕여자중학교</a:t>
            </a:r>
            <a:r>
              <a:rPr lang="en-US" altLang="ko-KR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</a:t>
            </a:r>
          </a:p>
          <a:p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체인지메이커 동아리에서 참가한 </a:t>
            </a:r>
            <a:endParaRPr lang="en-US" altLang="ko-KR" sz="280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4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팀 마인드 </a:t>
            </a:r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라고 합니다</a:t>
            </a:r>
            <a:r>
              <a:rPr lang="en-US" altLang="ko-KR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</a:p>
          <a:p>
            <a:endParaRPr lang="en-US" altLang="ko-KR" sz="280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지금부터 저희 팀이 </a:t>
            </a:r>
            <a:endParaRPr lang="en-US" altLang="ko-KR" sz="280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열심히 파고든 문제를 </a:t>
            </a:r>
            <a:endParaRPr lang="en-US" altLang="ko-KR" sz="280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간단히 브리핑하겠습니다</a:t>
            </a:r>
            <a:r>
              <a:rPr lang="en-US" altLang="ko-KR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</a:p>
          <a:p>
            <a:r>
              <a:rPr lang="ko-KR" altLang="en-US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다소 부족하더라도 예쁘게 봐주세요</a:t>
            </a:r>
            <a:r>
              <a:rPr lang="en-US" altLang="ko-KR" sz="28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!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C3D1204-8FEC-4758-9049-81DE385A7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44" b="33301" l="2344" r="23047">
                        <a14:foregroundMark x1="11230" y1="13477" x2="11230" y2="13477"/>
                        <a14:foregroundMark x1="14258" y1="12500" x2="14258" y2="12500"/>
                        <a14:foregroundMark x1="16113" y1="12695" x2="16113" y2="12695"/>
                        <a14:foregroundMark x1="17188" y1="11035" x2="17188" y2="11035"/>
                        <a14:foregroundMark x1="20020" y1="6348" x2="20020" y2="6348"/>
                        <a14:foregroundMark x1="20898" y1="8594" x2="16895" y2="6543"/>
                        <a14:foregroundMark x1="17188" y1="8301" x2="21387" y2="64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6381" b="68593"/>
          <a:stretch/>
        </p:blipFill>
        <p:spPr>
          <a:xfrm>
            <a:off x="9849853" y="4052976"/>
            <a:ext cx="2118441" cy="281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7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84E9F777-7767-46AD-8772-C0CB6E01E52F}"/>
              </a:ext>
            </a:extLst>
          </p:cNvPr>
          <p:cNvSpPr/>
          <p:nvPr/>
        </p:nvSpPr>
        <p:spPr>
          <a:xfrm>
            <a:off x="622183" y="597715"/>
            <a:ext cx="10947633" cy="56625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4BE9C-A38B-4914-B3AF-A285AF42BFCF}"/>
              </a:ext>
            </a:extLst>
          </p:cNvPr>
          <p:cNvSpPr txBox="1"/>
          <p:nvPr/>
        </p:nvSpPr>
        <p:spPr>
          <a:xfrm>
            <a:off x="471907" y="2428725"/>
            <a:ext cx="1134444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스트레스가 </a:t>
            </a:r>
            <a:endParaRPr lang="en-US" altLang="ko-KR" sz="62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어떤 문제를 가지고 있을까요</a:t>
            </a:r>
            <a:r>
              <a:rPr lang="en-US" altLang="ko-KR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811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D9714C9-7194-4A29-9F00-A9722AD2ED80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5" name="차트 4">
            <a:extLst>
              <a:ext uri="{FF2B5EF4-FFF2-40B4-BE49-F238E27FC236}">
                <a16:creationId xmlns:a16="http://schemas.microsoft.com/office/drawing/2014/main" id="{78254B30-2146-4D8F-9374-A748976AD87F}"/>
              </a:ext>
            </a:extLst>
          </p:cNvPr>
          <p:cNvGraphicFramePr/>
          <p:nvPr>
            <p:extLst/>
          </p:nvPr>
        </p:nvGraphicFramePr>
        <p:xfrm>
          <a:off x="2643961" y="131936"/>
          <a:ext cx="6592315" cy="47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D28EEBD3-D2FC-469F-B4AD-52ADC2C49253}"/>
              </a:ext>
            </a:extLst>
          </p:cNvPr>
          <p:cNvSpPr/>
          <p:nvPr/>
        </p:nvSpPr>
        <p:spPr>
          <a:xfrm>
            <a:off x="4903412" y="4517282"/>
            <a:ext cx="207341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출처</a:t>
            </a:r>
            <a:r>
              <a:rPr lang="en-US" altLang="ko-KR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: </a:t>
            </a:r>
            <a:r>
              <a:rPr lang="ko-KR" altLang="en-US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스마트 학생복</a:t>
            </a:r>
            <a:endParaRPr lang="en-US" altLang="ko-KR" sz="140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en-US" altLang="ko-KR" sz="1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       (</a:t>
            </a:r>
            <a:r>
              <a:rPr lang="ko-KR" altLang="en-US" sz="1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약 </a:t>
            </a:r>
            <a:r>
              <a:rPr lang="en-US" altLang="ko-KR" sz="1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8,800</a:t>
            </a:r>
            <a:r>
              <a:rPr lang="ko-KR" altLang="en-US" sz="1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명 대상</a:t>
            </a:r>
            <a:r>
              <a:rPr lang="en-US" altLang="ko-KR" sz="1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)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5F2324A-4491-4066-AE25-354809D0E8AC}"/>
              </a:ext>
            </a:extLst>
          </p:cNvPr>
          <p:cNvCxnSpPr>
            <a:cxnSpLocks/>
          </p:cNvCxnSpPr>
          <p:nvPr/>
        </p:nvCxnSpPr>
        <p:spPr>
          <a:xfrm flipH="1" flipV="1">
            <a:off x="5335398" y="469783"/>
            <a:ext cx="377505" cy="2768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D1E75D0D-18D7-4531-85D8-1341C9DA3803}"/>
              </a:ext>
            </a:extLst>
          </p:cNvPr>
          <p:cNvSpPr/>
          <p:nvPr/>
        </p:nvSpPr>
        <p:spPr>
          <a:xfrm>
            <a:off x="5059293" y="5473095"/>
            <a:ext cx="20734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en-US" altLang="ko-KR" sz="1400" b="0" cap="none" spc="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D615E69-BDAD-4514-AC1E-D5D2F4EB8672}"/>
              </a:ext>
            </a:extLst>
          </p:cNvPr>
          <p:cNvSpPr/>
          <p:nvPr/>
        </p:nvSpPr>
        <p:spPr>
          <a:xfrm>
            <a:off x="4836300" y="363942"/>
            <a:ext cx="61654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1400" b="0" cap="none" spc="0" dirty="0">
                <a:ln w="0"/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기타</a:t>
            </a:r>
            <a:endParaRPr lang="en-US" altLang="ko-KR" sz="1400" b="0" cap="none" spc="0" dirty="0">
              <a:ln w="0"/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A83D1B4-1387-4801-A785-425E4EAB3614}"/>
              </a:ext>
            </a:extLst>
          </p:cNvPr>
          <p:cNvSpPr/>
          <p:nvPr/>
        </p:nvSpPr>
        <p:spPr>
          <a:xfrm>
            <a:off x="405062" y="5199924"/>
            <a:ext cx="1138187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그거 아시나요</a:t>
            </a:r>
            <a:r>
              <a:rPr lang="en-US" altLang="ko-KR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 10</a:t>
            </a:r>
            <a:r>
              <a:rPr lang="ko-KR" altLang="en-US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대 청소년들이 받는 스트레스 중 </a:t>
            </a:r>
            <a:r>
              <a:rPr lang="en-US" altLang="ko-KR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51%</a:t>
            </a:r>
            <a:r>
              <a:rPr lang="ko-KR" altLang="en-US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가 </a:t>
            </a:r>
            <a:r>
              <a:rPr lang="ko-KR" altLang="en-US" sz="3200" b="0" cap="none" spc="0" dirty="0">
                <a:ln w="0"/>
                <a:solidFill>
                  <a:srgbClr val="0070C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관련 스트레스</a:t>
            </a:r>
            <a:r>
              <a:rPr lang="ko-KR" altLang="en-US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라는 것 말이죠</a:t>
            </a:r>
            <a:r>
              <a:rPr lang="en-US" altLang="ko-KR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 2</a:t>
            </a:r>
            <a:r>
              <a:rPr lang="ko-KR" altLang="en-US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명중 한 명 꼴로 학업 스트레스를 경험한 적이 있다는 것 입니다</a:t>
            </a:r>
            <a:r>
              <a:rPr lang="en-US" altLang="ko-KR" sz="2400" b="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</a:p>
          <a:p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스트레스가 왜 문제가 되냐 구요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 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다음 페이지를 보시죠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  <a:endParaRPr lang="en-US" altLang="ko-KR" sz="2400" b="0" cap="none" spc="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3517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0B2E4F4A-A210-4119-98A6-054DFBAAD5E8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BC48795-D16A-4698-86DB-A25ED24DFE9C}"/>
              </a:ext>
            </a:extLst>
          </p:cNvPr>
          <p:cNvSpPr/>
          <p:nvPr/>
        </p:nvSpPr>
        <p:spPr>
          <a:xfrm>
            <a:off x="447372" y="332842"/>
            <a:ext cx="71685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스트레스로 인한 문제와</a:t>
            </a:r>
            <a:endParaRPr lang="en-US" altLang="ko-KR" sz="40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4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그 외 관련 문제 등</a:t>
            </a: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E104A44A-09D6-446C-A8F2-3D399102DCBE}"/>
              </a:ext>
            </a:extLst>
          </p:cNvPr>
          <p:cNvSpPr/>
          <p:nvPr/>
        </p:nvSpPr>
        <p:spPr>
          <a:xfrm>
            <a:off x="658425" y="1746680"/>
            <a:ext cx="3346881" cy="33646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08E8AA94-0161-49C3-94DD-C78136CBF482}"/>
              </a:ext>
            </a:extLst>
          </p:cNvPr>
          <p:cNvSpPr/>
          <p:nvPr/>
        </p:nvSpPr>
        <p:spPr>
          <a:xfrm>
            <a:off x="4422558" y="1746681"/>
            <a:ext cx="3346881" cy="33646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A578C7A8-70E5-4445-8D2A-6097C352C302}"/>
              </a:ext>
            </a:extLst>
          </p:cNvPr>
          <p:cNvSpPr/>
          <p:nvPr/>
        </p:nvSpPr>
        <p:spPr>
          <a:xfrm>
            <a:off x="8186691" y="1746680"/>
            <a:ext cx="3346881" cy="33646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8BCE2C-E95D-492E-9F3A-B28F4AF9AE05}"/>
              </a:ext>
            </a:extLst>
          </p:cNvPr>
          <p:cNvSpPr txBox="1"/>
          <p:nvPr/>
        </p:nvSpPr>
        <p:spPr>
          <a:xfrm>
            <a:off x="839341" y="2185214"/>
            <a:ext cx="2985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자살 충동을 </a:t>
            </a:r>
            <a:endParaRPr lang="en-US" altLang="ko-KR" sz="28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28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느끼게 된 이유</a:t>
            </a:r>
            <a:endParaRPr lang="en-US" altLang="ko-KR" sz="28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070453-517C-4E7C-BD26-B4FD06C2ADBC}"/>
              </a:ext>
            </a:extLst>
          </p:cNvPr>
          <p:cNvSpPr txBox="1"/>
          <p:nvPr/>
        </p:nvSpPr>
        <p:spPr>
          <a:xfrm>
            <a:off x="4586144" y="2061761"/>
            <a:ext cx="30125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원치 않은</a:t>
            </a:r>
            <a:endParaRPr lang="en-US" altLang="ko-KR" sz="28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28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사교육</a:t>
            </a:r>
            <a:endParaRPr lang="en-US" altLang="ko-KR" sz="28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EF9ADD7-DA8B-4E0D-A181-36EA11152AFC}"/>
              </a:ext>
            </a:extLst>
          </p:cNvPr>
          <p:cNvSpPr/>
          <p:nvPr/>
        </p:nvSpPr>
        <p:spPr>
          <a:xfrm>
            <a:off x="1202678" y="3171211"/>
            <a:ext cx="317400" cy="954107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37DD91F0-1852-45A5-BBC9-54EB5F21131B}"/>
              </a:ext>
            </a:extLst>
          </p:cNvPr>
          <p:cNvCxnSpPr/>
          <p:nvPr/>
        </p:nvCxnSpPr>
        <p:spPr>
          <a:xfrm>
            <a:off x="1106905" y="4125318"/>
            <a:ext cx="733927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ADB5B06-6100-4C77-8542-75B223947FE1}"/>
              </a:ext>
            </a:extLst>
          </p:cNvPr>
          <p:cNvSpPr txBox="1"/>
          <p:nvPr/>
        </p:nvSpPr>
        <p:spPr>
          <a:xfrm>
            <a:off x="1508808" y="3140432"/>
            <a:ext cx="298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학교 성적 및 </a:t>
            </a:r>
            <a:endParaRPr lang="en-US" altLang="ko-KR" sz="20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 </a:t>
            </a:r>
            <a:endParaRPr lang="en-US" altLang="ko-KR" sz="20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en-US" altLang="ko-KR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(42.7%)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1AE9B7-65B9-4977-84A3-3355A00184DF}"/>
              </a:ext>
            </a:extLst>
          </p:cNvPr>
          <p:cNvSpPr txBox="1"/>
          <p:nvPr/>
        </p:nvSpPr>
        <p:spPr>
          <a:xfrm>
            <a:off x="850381" y="4141263"/>
            <a:ext cx="2985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제일 큰 비중 차지</a:t>
            </a:r>
            <a:endParaRPr lang="en-US" altLang="ko-KR" sz="24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551042-A2BB-46E1-BCF1-1C20AD9C6D4D}"/>
              </a:ext>
            </a:extLst>
          </p:cNvPr>
          <p:cNvSpPr txBox="1"/>
          <p:nvPr/>
        </p:nvSpPr>
        <p:spPr>
          <a:xfrm>
            <a:off x="4855689" y="3312562"/>
            <a:ext cx="3623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학업스트레스 </a:t>
            </a:r>
            <a:r>
              <a:rPr lang="en-US" altLang="ko-KR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(70%)</a:t>
            </a:r>
          </a:p>
          <a:p>
            <a:r>
              <a:rPr lang="ko-KR" altLang="en-US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낮은 학습효과 </a:t>
            </a:r>
            <a:r>
              <a:rPr lang="en-US" altLang="ko-KR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(60%)</a:t>
            </a:r>
          </a:p>
          <a:p>
            <a:r>
              <a:rPr lang="ko-KR" altLang="en-US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창의력</a:t>
            </a:r>
            <a:r>
              <a:rPr lang="en-US" altLang="ko-KR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</a:t>
            </a:r>
            <a:r>
              <a:rPr lang="ko-KR" altLang="en-US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자율성 등</a:t>
            </a:r>
            <a:endParaRPr lang="en-US" altLang="ko-KR" sz="2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여러 능력저하 </a:t>
            </a:r>
            <a:r>
              <a:rPr lang="en-US" altLang="ko-KR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(50%)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6482CD-450A-4DA4-BA2C-47FEE1BA9AC0}"/>
              </a:ext>
            </a:extLst>
          </p:cNvPr>
          <p:cNvSpPr txBox="1"/>
          <p:nvPr/>
        </p:nvSpPr>
        <p:spPr>
          <a:xfrm>
            <a:off x="4639123" y="2969064"/>
            <a:ext cx="2985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사교육으로 인해 생기는 문제</a:t>
            </a:r>
            <a:endParaRPr lang="en-US" altLang="ko-KR" sz="16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479857-CD01-4E10-82B4-A90E30BEA881}"/>
              </a:ext>
            </a:extLst>
          </p:cNvPr>
          <p:cNvSpPr txBox="1"/>
          <p:nvPr/>
        </p:nvSpPr>
        <p:spPr>
          <a:xfrm>
            <a:off x="8361872" y="2127307"/>
            <a:ext cx="2985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수면부족</a:t>
            </a:r>
            <a:endParaRPr lang="en-US" altLang="ko-KR" sz="28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BF4C0F10-B0B8-437D-B70D-510BE70F5D77}"/>
              </a:ext>
            </a:extLst>
          </p:cNvPr>
          <p:cNvSpPr/>
          <p:nvPr/>
        </p:nvSpPr>
        <p:spPr>
          <a:xfrm>
            <a:off x="8725209" y="2812511"/>
            <a:ext cx="317400" cy="954107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CB6643DC-F300-4854-8A6C-646F5876E5CC}"/>
              </a:ext>
            </a:extLst>
          </p:cNvPr>
          <p:cNvCxnSpPr/>
          <p:nvPr/>
        </p:nvCxnSpPr>
        <p:spPr>
          <a:xfrm>
            <a:off x="8629436" y="3766618"/>
            <a:ext cx="733927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519345B-7480-4F42-88C0-BA4B2D6BD600}"/>
              </a:ext>
            </a:extLst>
          </p:cNvPr>
          <p:cNvSpPr txBox="1"/>
          <p:nvPr/>
        </p:nvSpPr>
        <p:spPr>
          <a:xfrm>
            <a:off x="8372912" y="3890849"/>
            <a:ext cx="2985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수면부족으로 인해</a:t>
            </a:r>
            <a:endParaRPr lang="en-US" altLang="ko-KR" sz="2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ctr"/>
            <a:r>
              <a:rPr lang="ko-KR" altLang="en-US" sz="20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여러 성인병 발생 </a:t>
            </a:r>
            <a:endParaRPr lang="en-US" altLang="ko-KR" sz="2000" dirty="0"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F2E8726-77EC-4ADF-BB01-5ECCA213BF82}"/>
              </a:ext>
            </a:extLst>
          </p:cNvPr>
          <p:cNvSpPr txBox="1"/>
          <p:nvPr/>
        </p:nvSpPr>
        <p:spPr>
          <a:xfrm>
            <a:off x="9087041" y="2781732"/>
            <a:ext cx="298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2</a:t>
            </a:r>
            <a:r>
              <a:rPr lang="ko-KR" altLang="en-US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명중 </a:t>
            </a:r>
            <a:r>
              <a:rPr lang="en-US" altLang="ko-KR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1</a:t>
            </a:r>
            <a:r>
              <a:rPr lang="ko-KR" altLang="en-US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명 </a:t>
            </a:r>
            <a:r>
              <a:rPr lang="en-US" altLang="ko-KR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(47%)</a:t>
            </a:r>
          </a:p>
          <a:p>
            <a:r>
              <a:rPr lang="ko-KR" altLang="en-US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극심한 스트레스로</a:t>
            </a:r>
            <a:endParaRPr lang="en-US" altLang="ko-KR" sz="20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2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인한 불면증</a:t>
            </a:r>
            <a:endParaRPr lang="en-US" altLang="ko-KR" sz="2000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CA838E-DD67-40D1-90EE-4C8823BE69A3}"/>
              </a:ext>
            </a:extLst>
          </p:cNvPr>
          <p:cNvSpPr txBox="1"/>
          <p:nvPr/>
        </p:nvSpPr>
        <p:spPr>
          <a:xfrm>
            <a:off x="654853" y="5413138"/>
            <a:ext cx="1087514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이 외에도 우울증</a:t>
            </a:r>
            <a:r>
              <a:rPr lang="en-US" altLang="ko-KR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 </a:t>
            </a:r>
            <a:r>
              <a:rPr lang="ko-KR" altLang="en-US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자살률 증가</a:t>
            </a:r>
            <a:r>
              <a:rPr lang="en-US" altLang="ko-KR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 </a:t>
            </a:r>
            <a:r>
              <a:rPr lang="ko-KR" altLang="en-US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공부에 대한 의욕 감퇴</a:t>
            </a:r>
            <a:r>
              <a:rPr lang="en-US" altLang="ko-KR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 </a:t>
            </a:r>
            <a:r>
              <a:rPr lang="ko-KR" altLang="en-US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자신감 감소 등 많은 문제들이 있습니다</a:t>
            </a:r>
            <a:r>
              <a:rPr lang="en-US" altLang="ko-KR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!</a:t>
            </a:r>
          </a:p>
          <a:p>
            <a:pPr algn="ctr"/>
            <a:endParaRPr lang="en-US" altLang="ko-KR" sz="1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en-US" altLang="ko-KR" sz="1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*</a:t>
            </a:r>
            <a:r>
              <a:rPr lang="ko-KR" altLang="en-US" sz="1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통계자료 출처</a:t>
            </a:r>
            <a:r>
              <a:rPr lang="en-US" altLang="ko-KR" sz="1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: http://data.noworry.kr/255</a:t>
            </a:r>
            <a:r>
              <a:rPr lang="ko-KR" altLang="en-US" sz="1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사교육걱정없는세상</a:t>
            </a:r>
            <a:r>
              <a:rPr lang="en-US" altLang="ko-KR" sz="1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/</a:t>
            </a:r>
          </a:p>
          <a:p>
            <a:r>
              <a:rPr lang="en-US" altLang="ko-KR" sz="1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                      </a:t>
            </a:r>
            <a:r>
              <a:rPr lang="ko-KR" altLang="en-US" sz="14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국민건강보험공단 </a:t>
            </a:r>
            <a:endParaRPr lang="en-US" altLang="ko-KR" sz="1400" dirty="0"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555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D9714C9-7194-4A29-9F00-A9722AD2ED80}"/>
              </a:ext>
            </a:extLst>
          </p:cNvPr>
          <p:cNvSpPr/>
          <p:nvPr/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차트 3">
            <a:extLst>
              <a:ext uri="{FF2B5EF4-FFF2-40B4-BE49-F238E27FC236}">
                <a16:creationId xmlns:a16="http://schemas.microsoft.com/office/drawing/2014/main" id="{22438348-E529-4C10-A079-7CEBF2872A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0095308"/>
              </p:ext>
            </p:extLst>
          </p:nvPr>
        </p:nvGraphicFramePr>
        <p:xfrm>
          <a:off x="2910561" y="553671"/>
          <a:ext cx="6370876" cy="4546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직사각형 4">
            <a:extLst>
              <a:ext uri="{FF2B5EF4-FFF2-40B4-BE49-F238E27FC236}">
                <a16:creationId xmlns:a16="http://schemas.microsoft.com/office/drawing/2014/main" id="{D8084E7D-D5DC-4862-8C10-CA134410A92C}"/>
              </a:ext>
            </a:extLst>
          </p:cNvPr>
          <p:cNvSpPr/>
          <p:nvPr/>
        </p:nvSpPr>
        <p:spPr>
          <a:xfrm>
            <a:off x="4822993" y="5100506"/>
            <a:ext cx="25460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출처</a:t>
            </a:r>
            <a:r>
              <a:rPr lang="en-US" altLang="ko-KR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: </a:t>
            </a:r>
            <a:r>
              <a:rPr lang="ko-KR" altLang="en-US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서울특별시청 진행 설문</a:t>
            </a:r>
            <a:endParaRPr lang="en-US" altLang="ko-KR" sz="1400" b="0" cap="none" spc="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43F83B4-BD37-4539-8767-013BA72B62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7" t="62630" r="40658" b="21139"/>
          <a:stretch/>
        </p:blipFill>
        <p:spPr>
          <a:xfrm>
            <a:off x="3221373" y="4154860"/>
            <a:ext cx="1191236" cy="73302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AAEDF03C-C4A3-4222-998E-B04A80C612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7" t="62630" r="40658" b="21139"/>
          <a:stretch/>
        </p:blipFill>
        <p:spPr>
          <a:xfrm>
            <a:off x="5335398" y="4182771"/>
            <a:ext cx="855677" cy="643643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20411A34-8562-4471-BE65-979E1937001E}"/>
              </a:ext>
            </a:extLst>
          </p:cNvPr>
          <p:cNvSpPr/>
          <p:nvPr/>
        </p:nvSpPr>
        <p:spPr>
          <a:xfrm>
            <a:off x="739939" y="5527658"/>
            <a:ext cx="1071211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 자체도 문제지만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 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이 그래프를 주목해주세요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 </a:t>
            </a:r>
          </a:p>
          <a:p>
            <a:pPr algn="ctr"/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이 그래프는 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10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대 청소년 남녀 별 스트레스 해소 방법을 조사한 그래프입니다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 </a:t>
            </a:r>
          </a:p>
          <a:p>
            <a:pPr algn="ctr"/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그런데 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TV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시청이나 게임 등 전자기기로 해소하는 방법이 상당량을 차지합니다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endParaRPr lang="en-US" altLang="ko-KR" sz="2400" b="0" cap="none" spc="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2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79 L 0.18516 0.0057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8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0.19909 -0.00115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-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D9714C9-7194-4A29-9F00-A9722AD2ED80}"/>
              </a:ext>
            </a:extLst>
          </p:cNvPr>
          <p:cNvSpPr/>
          <p:nvPr/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차트 3">
            <a:extLst>
              <a:ext uri="{FF2B5EF4-FFF2-40B4-BE49-F238E27FC236}">
                <a16:creationId xmlns:a16="http://schemas.microsoft.com/office/drawing/2014/main" id="{22438348-E529-4C10-A079-7CEBF2872A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7115992"/>
              </p:ext>
            </p:extLst>
          </p:nvPr>
        </p:nvGraphicFramePr>
        <p:xfrm>
          <a:off x="5174365" y="592150"/>
          <a:ext cx="6370876" cy="4546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직사각형 4">
            <a:extLst>
              <a:ext uri="{FF2B5EF4-FFF2-40B4-BE49-F238E27FC236}">
                <a16:creationId xmlns:a16="http://schemas.microsoft.com/office/drawing/2014/main" id="{D8084E7D-D5DC-4862-8C10-CA134410A92C}"/>
              </a:ext>
            </a:extLst>
          </p:cNvPr>
          <p:cNvSpPr/>
          <p:nvPr/>
        </p:nvSpPr>
        <p:spPr>
          <a:xfrm>
            <a:off x="7255475" y="5094595"/>
            <a:ext cx="25460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출처</a:t>
            </a:r>
            <a:r>
              <a:rPr lang="en-US" altLang="ko-KR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: </a:t>
            </a:r>
            <a:r>
              <a:rPr lang="ko-KR" altLang="en-US" sz="1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서울특별시청 진행 설문</a:t>
            </a:r>
            <a:endParaRPr lang="en-US" altLang="ko-KR" sz="1400" b="0" cap="none" spc="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F282E8B2-0B80-4B8E-95CE-5987AD6E79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01" t="26498" r="16027" b="25785"/>
          <a:stretch/>
        </p:blipFill>
        <p:spPr>
          <a:xfrm rot="20429093">
            <a:off x="643374" y="1021950"/>
            <a:ext cx="2788690" cy="2118982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77C795BA-B1B8-4EDD-877A-D00FB2101B0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47"/>
          <a:stretch/>
        </p:blipFill>
        <p:spPr>
          <a:xfrm rot="714492">
            <a:off x="1725617" y="2641281"/>
            <a:ext cx="2514144" cy="188189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AC7BA1BA-B179-4A68-9990-6C7D9E0F79E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182" b="58182" l="3247" r="34091">
                        <a14:foregroundMark x1="15747" y1="52273" x2="7630" y2="42045"/>
                        <a14:foregroundMark x1="16883" y1="52500" x2="21916" y2="40227"/>
                        <a14:foregroundMark x1="6331" y1="40227" x2="6331" y2="40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5141" b="44488"/>
          <a:stretch/>
        </p:blipFill>
        <p:spPr>
          <a:xfrm>
            <a:off x="2910310" y="3058293"/>
            <a:ext cx="1963471" cy="2233469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3193C6C9-96F5-49E2-AE04-7A3A51A79F41}"/>
              </a:ext>
            </a:extLst>
          </p:cNvPr>
          <p:cNvSpPr/>
          <p:nvPr/>
        </p:nvSpPr>
        <p:spPr>
          <a:xfrm>
            <a:off x="739939" y="5563754"/>
            <a:ext cx="107121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그러하면 점점 전자기기에 노출되는 양이 많아지고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 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사용빈도가 늘게 되죠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endParaRPr lang="en-US" altLang="ko-KR" sz="2400" b="0" cap="none" spc="0" dirty="0">
              <a:ln w="0"/>
              <a:solidFill>
                <a:schemeClr val="bg1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133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D9714C9-7194-4A29-9F00-A9722AD2ED80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E0D1551-8B38-4731-BD96-89D590A79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" y="399380"/>
            <a:ext cx="8509000" cy="4254500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C81D2DE-598A-4662-A91C-A4A705739F9D}"/>
              </a:ext>
            </a:extLst>
          </p:cNvPr>
          <p:cNvSpPr/>
          <p:nvPr/>
        </p:nvSpPr>
        <p:spPr>
          <a:xfrm>
            <a:off x="3711573" y="472908"/>
            <a:ext cx="684397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4400" dirty="0">
                <a:ln w="0"/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전자기기 의존 </a:t>
            </a:r>
            <a:r>
              <a:rPr lang="en-US" altLang="ko-KR" sz="4400" dirty="0"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·</a:t>
            </a:r>
            <a:r>
              <a:rPr lang="ko-KR" altLang="en-US" sz="4400" dirty="0">
                <a:ln w="0"/>
                <a:solidFill>
                  <a:srgbClr val="5B9BD5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중독 위험</a:t>
            </a:r>
            <a:endParaRPr lang="en-US" altLang="ko-KR" sz="4400" b="0" cap="none" spc="0" dirty="0">
              <a:ln w="0"/>
              <a:solidFill>
                <a:srgbClr val="5B9BD5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890F9DFF-3E58-45BE-BEA3-0CEC636A1952}"/>
              </a:ext>
            </a:extLst>
          </p:cNvPr>
          <p:cNvSpPr/>
          <p:nvPr/>
        </p:nvSpPr>
        <p:spPr>
          <a:xfrm>
            <a:off x="739939" y="5563754"/>
            <a:ext cx="1071211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40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전자오락기기에 빠져 의존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 </a:t>
            </a:r>
            <a:r>
              <a:rPr lang="ko-KR" altLang="en-US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중독 등의 심각한 문제가 발생 할 수 있습니다</a:t>
            </a:r>
            <a:r>
              <a:rPr lang="en-US" altLang="ko-KR" sz="240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 </a:t>
            </a:r>
          </a:p>
          <a:p>
            <a:pPr algn="ctr"/>
            <a:r>
              <a:rPr lang="ko-KR" altLang="en-US" sz="240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학업스트레스를 올바른 방향으로 해소하지 못하여 생긴 문제죠</a:t>
            </a:r>
            <a:r>
              <a:rPr lang="en-US" altLang="ko-KR" sz="2400" cap="none" spc="0" dirty="0">
                <a:ln w="0"/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567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84E9F777-7767-46AD-8772-C0CB6E01E52F}"/>
              </a:ext>
            </a:extLst>
          </p:cNvPr>
          <p:cNvSpPr/>
          <p:nvPr/>
        </p:nvSpPr>
        <p:spPr>
          <a:xfrm>
            <a:off x="622183" y="597715"/>
            <a:ext cx="10947633" cy="56625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4BE9C-A38B-4914-B3AF-A285AF42BFCF}"/>
              </a:ext>
            </a:extLst>
          </p:cNvPr>
          <p:cNvSpPr txBox="1"/>
          <p:nvPr/>
        </p:nvSpPr>
        <p:spPr>
          <a:xfrm>
            <a:off x="471736" y="2913473"/>
            <a:ext cx="1134444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학업 스트레스는 왜 발생할까요</a:t>
            </a:r>
            <a:r>
              <a:rPr lang="en-US" altLang="ko-KR" sz="62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5241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397</Words>
  <Application>Microsoft Office PowerPoint</Application>
  <PresentationFormat>와이드스크린</PresentationFormat>
  <Paragraphs>91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맑은 고딕</vt:lpstr>
      <vt:lpstr>배달의민족 도현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 민</dc:creator>
  <cp:lastModifiedBy>조 민</cp:lastModifiedBy>
  <cp:revision>22</cp:revision>
  <dcterms:created xsi:type="dcterms:W3CDTF">2018-07-31T06:47:19Z</dcterms:created>
  <dcterms:modified xsi:type="dcterms:W3CDTF">2018-07-31T13:12:38Z</dcterms:modified>
</cp:coreProperties>
</file>